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2"/>
  </p:notesMasterIdLst>
  <p:sldIdLst>
    <p:sldId id="256" r:id="rId2"/>
    <p:sldId id="258" r:id="rId3"/>
    <p:sldId id="259" r:id="rId4"/>
    <p:sldId id="282" r:id="rId5"/>
    <p:sldId id="281" r:id="rId6"/>
    <p:sldId id="278" r:id="rId7"/>
    <p:sldId id="279" r:id="rId8"/>
    <p:sldId id="283" r:id="rId9"/>
    <p:sldId id="280" r:id="rId10"/>
    <p:sldId id="276" r:id="rId11"/>
  </p:sldIdLst>
  <p:sldSz cx="9144000" cy="5143500" type="screen16x9"/>
  <p:notesSz cx="6858000" cy="9144000"/>
  <p:embeddedFontLs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Tw Cen MT" panose="020B0602020104020603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16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8A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36" y="60"/>
      </p:cViewPr>
      <p:guideLst>
        <p:guide orient="horz" pos="111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aeb1a6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aeb1a6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c850374cb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c850374cb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c850374c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c850374c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6e9c9129a8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6e9c9129a8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accent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4057651"/>
            <a:ext cx="2057400" cy="273844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18" y="4057651"/>
            <a:ext cx="3843665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4057650"/>
            <a:ext cx="578317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15740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3843015"/>
            <a:ext cx="7433144" cy="51185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39316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314700"/>
            <a:ext cx="7428344" cy="10286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7072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524168"/>
            <a:ext cx="656422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232439"/>
            <a:ext cx="7429502" cy="1117122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93772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3493241"/>
            <a:ext cx="7428379" cy="855483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24259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939" y="2520197"/>
            <a:ext cx="2406551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008226"/>
            <a:ext cx="2388289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78160" y="2522576"/>
            <a:ext cx="2396873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005847"/>
            <a:ext cx="2396226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2520197"/>
            <a:ext cx="2396226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804588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000249"/>
            <a:ext cx="2396430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3735644"/>
            <a:ext cx="2396430" cy="61338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3303447"/>
            <a:ext cx="240030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000249"/>
            <a:ext cx="2399205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3735643"/>
            <a:ext cx="2400300" cy="60775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3303446"/>
            <a:ext cx="2393056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000249"/>
            <a:ext cx="2396227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3735641"/>
            <a:ext cx="2396226" cy="60775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74988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30802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457200"/>
            <a:ext cx="1503758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457200"/>
            <a:ext cx="5811443" cy="3886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62234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7079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66369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788809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1687114"/>
            <a:ext cx="3658792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687114"/>
            <a:ext cx="3656408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8791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2305048"/>
            <a:ext cx="3658793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6" y="1687114"/>
            <a:ext cx="3484952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5048"/>
            <a:ext cx="3656408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307616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21819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629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444499"/>
            <a:ext cx="4418407" cy="389890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1687114"/>
            <a:ext cx="2892028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25166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1687114"/>
            <a:ext cx="4450883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99367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73632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5454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IPL Analysis</a:t>
            </a:r>
            <a:br>
              <a:rPr lang="en-GB" dirty="0"/>
            </a:br>
            <a:r>
              <a:rPr lang="en-GB" sz="4000" dirty="0"/>
              <a:t>RCB – IPL Strategy</a:t>
            </a:r>
            <a:br>
              <a:rPr lang="en-GB" dirty="0"/>
            </a:br>
            <a:r>
              <a:rPr lang="en-GB" sz="1800" dirty="0"/>
              <a:t>Abhinav Prem</a:t>
            </a:r>
            <a:br>
              <a:rPr lang="en-GB" dirty="0"/>
            </a:br>
            <a:r>
              <a:rPr lang="en-GB" sz="1600" dirty="0"/>
              <a:t>Topic – SQL Project</a:t>
            </a:r>
            <a:endParaRPr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F0E371-DDE0-429D-B3C0-D391AED426D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67489" y="87140"/>
            <a:ext cx="1970690" cy="11085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8750" y="857250"/>
            <a:ext cx="608647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Problem Statement</a:t>
            </a:r>
            <a:r>
              <a:rPr lang="en-GB" b="1" dirty="0"/>
              <a:t>	</a:t>
            </a:r>
            <a:endParaRPr b="1"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 a sports data analyst hired by Royal Challengers Bangalore (RCB), my objective is to identify top-performing and reliable players who can drive the team to tournament victories. This analysis focuses on evaluating both on-field performance and value for money to optimize player selections during the 2017 mega player auction</a:t>
            </a:r>
            <a:r>
              <a:rPr lang="en-GB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  <a:endParaRPr dirty="0">
              <a:solidFill>
                <a:schemeClr val="dk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83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88"/>
              <a:t>Database schem</a:t>
            </a:r>
            <a:r>
              <a:rPr lang="en-GB"/>
              <a:t>a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700" y="583125"/>
            <a:ext cx="8986175" cy="449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9;p14">
            <a:extLst>
              <a:ext uri="{FF2B5EF4-FFF2-40B4-BE49-F238E27FC236}">
                <a16:creationId xmlns:a16="http://schemas.microsoft.com/office/drawing/2014/main" id="{5A7301AB-5EE7-4F85-852A-448CD287337E}"/>
              </a:ext>
            </a:extLst>
          </p:cNvPr>
          <p:cNvSpPr txBox="1"/>
          <p:nvPr/>
        </p:nvSpPr>
        <p:spPr>
          <a:xfrm>
            <a:off x="445375" y="1143297"/>
            <a:ext cx="8253249" cy="4520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dirty="0">
                <a:latin typeface="Lato"/>
                <a:ea typeface="Lato"/>
                <a:cs typeface="Lato"/>
              </a:rPr>
              <a:t>Data Collection &amp; Cleaning</a:t>
            </a:r>
            <a:r>
              <a:rPr lang="en-US" dirty="0">
                <a:latin typeface="Lato"/>
                <a:ea typeface="Lato"/>
                <a:cs typeface="Lato"/>
                <a:sym typeface="Lato"/>
              </a:rPr>
              <a:t>.</a:t>
            </a:r>
            <a:endParaRPr lang="en-US" dirty="0">
              <a:latin typeface="Lato"/>
              <a:ea typeface="Lato"/>
              <a:cs typeface="Lato"/>
            </a:endParaRPr>
          </a:p>
          <a:p>
            <a:pPr marL="400050" indent="-285750">
              <a:lnSpc>
                <a:spcPct val="115000"/>
              </a:lnSpc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latin typeface="Lato"/>
                <a:ea typeface="Lato"/>
                <a:cs typeface="Lato"/>
              </a:rPr>
              <a:t>Consolidated IPL ball-by-ball, match, player-auction price and injury data (2008-2016</a:t>
            </a:r>
            <a:r>
              <a:rPr lang="en-US" dirty="0">
                <a:latin typeface="Lato"/>
                <a:ea typeface="Lato"/>
                <a:cs typeface="Lato"/>
                <a:sym typeface="Lato"/>
              </a:rPr>
              <a:t>).</a:t>
            </a:r>
          </a:p>
          <a:p>
            <a:pPr marL="114300" lvl="8">
              <a:lnSpc>
                <a:spcPct val="115000"/>
              </a:lnSpc>
              <a:buSzPts val="1800"/>
            </a:pPr>
            <a:endParaRPr lang="en-US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dirty="0">
                <a:latin typeface="Lato"/>
                <a:ea typeface="Lato"/>
                <a:cs typeface="Lato"/>
              </a:rPr>
              <a:t>Performance KPI</a:t>
            </a:r>
          </a:p>
          <a:p>
            <a:pPr marL="4000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latin typeface="Lato"/>
                <a:ea typeface="Lato"/>
                <a:cs typeface="Lato"/>
              </a:rPr>
              <a:t>Defined role-specific KPIs: Runs + SR + Consistency Index for batters; Wickets + Economy + Phase Impact for bowlers; combined indexes for all-rounders &amp; keepers.</a:t>
            </a:r>
          </a:p>
          <a:p>
            <a:pPr marL="4000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latin typeface="Lato"/>
                <a:ea typeface="Lato"/>
                <a:cs typeface="Lato"/>
              </a:rPr>
              <a:t>Normalized metrics season-wise to account for rule &amp; venue changes.</a:t>
            </a:r>
          </a:p>
          <a:p>
            <a:pPr marL="1143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dirty="0">
                <a:latin typeface="Lato"/>
                <a:ea typeface="Lato"/>
                <a:cs typeface="Lato"/>
              </a:rPr>
              <a:t>Value-for-Money</a:t>
            </a:r>
          </a:p>
          <a:p>
            <a:pPr marL="400050" marR="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latin typeface="Lato"/>
                <a:ea typeface="Lato"/>
                <a:cs typeface="Lato"/>
              </a:rPr>
              <a:t>Calculated “Cost per Impact Point” using historical auction fees and salary caps.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1143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378D70EE-EF6E-4CB4-AC74-B8DBCC85E7CB}"/>
              </a:ext>
            </a:extLst>
          </p:cNvPr>
          <p:cNvSpPr txBox="1"/>
          <p:nvPr/>
        </p:nvSpPr>
        <p:spPr>
          <a:xfrm>
            <a:off x="558524" y="577070"/>
            <a:ext cx="6843385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dirty="0">
                <a:latin typeface="Lato"/>
                <a:ea typeface="Lato"/>
                <a:cs typeface="Lato"/>
                <a:sym typeface="Lato"/>
              </a:rPr>
              <a:t>METHODOLOGY</a:t>
            </a:r>
            <a:endParaRPr sz="2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74700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9;p14">
            <a:extLst>
              <a:ext uri="{FF2B5EF4-FFF2-40B4-BE49-F238E27FC236}">
                <a16:creationId xmlns:a16="http://schemas.microsoft.com/office/drawing/2014/main" id="{5A7301AB-5EE7-4F85-852A-448CD287337E}"/>
              </a:ext>
            </a:extLst>
          </p:cNvPr>
          <p:cNvSpPr txBox="1"/>
          <p:nvPr/>
        </p:nvSpPr>
        <p:spPr>
          <a:xfrm>
            <a:off x="480849" y="1016874"/>
            <a:ext cx="5683468" cy="1547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GB" sz="1100" dirty="0">
                <a:latin typeface="Lato"/>
                <a:ea typeface="Lato"/>
                <a:cs typeface="Lato"/>
                <a:sym typeface="Lato"/>
              </a:rPr>
              <a:t>Virat Kohli was the orange cap holder in 2016 with unbeatable 973 runs.</a:t>
            </a: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GB" sz="1100" dirty="0">
                <a:latin typeface="Lato"/>
                <a:ea typeface="Lato"/>
                <a:cs typeface="Lato"/>
                <a:sym typeface="Lato"/>
              </a:rPr>
              <a:t>In top 5 batsmen, 3 Indian and 2 overseas player. </a:t>
            </a: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  <a:sym typeface="Lato"/>
              </a:rPr>
              <a:t>Top scorer RV Uthappa with 1138 runs and 33.47 average.</a:t>
            </a:r>
            <a:endParaRPr sz="1100" dirty="0"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1143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378D70EE-EF6E-4CB4-AC74-B8DBCC85E7CB}"/>
              </a:ext>
            </a:extLst>
          </p:cNvPr>
          <p:cNvSpPr txBox="1"/>
          <p:nvPr/>
        </p:nvSpPr>
        <p:spPr>
          <a:xfrm>
            <a:off x="558524" y="403650"/>
            <a:ext cx="6843385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KEY INSINGHTS : Batting </a:t>
            </a:r>
            <a:r>
              <a:rPr lang="en-GB" sz="24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pe</a:t>
            </a:r>
            <a:r>
              <a:rPr lang="en-GB" sz="2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rformance analysis</a:t>
            </a:r>
            <a:endParaRPr sz="2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Image 1" descr="preencoded.png">
            <a:extLst>
              <a:ext uri="{FF2B5EF4-FFF2-40B4-BE49-F238E27FC236}">
                <a16:creationId xmlns:a16="http://schemas.microsoft.com/office/drawing/2014/main" id="{22862E42-8E52-44B6-9A79-016F187A1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342" y="411542"/>
            <a:ext cx="1471678" cy="1006926"/>
          </a:xfrm>
          <a:prstGeom prst="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956660-764C-47A7-94E8-9BAC6F39B23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956" y="2324999"/>
            <a:ext cx="1900897" cy="249635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C0F222C-EE62-482A-81BA-F8AB436BC91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7661" y="2327511"/>
            <a:ext cx="2471181" cy="24150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C7FE4C-4FD3-45B3-BE5F-7D0D8BEE93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8220" y="3654216"/>
            <a:ext cx="2278902" cy="8157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C9798B94-E66E-4388-A2A2-C4A778A29202}"/>
              </a:ext>
            </a:extLst>
          </p:cNvPr>
          <p:cNvSpPr/>
          <p:nvPr/>
        </p:nvSpPr>
        <p:spPr>
          <a:xfrm>
            <a:off x="5244894" y="4106910"/>
            <a:ext cx="375516" cy="70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C6F450-2CA3-4A25-9DD4-102BC10FC7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8419" y="1607176"/>
            <a:ext cx="2471182" cy="1822238"/>
          </a:xfrm>
          <a:prstGeom prst="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32041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9;p14">
            <a:extLst>
              <a:ext uri="{FF2B5EF4-FFF2-40B4-BE49-F238E27FC236}">
                <a16:creationId xmlns:a16="http://schemas.microsoft.com/office/drawing/2014/main" id="{05378F49-FCEB-4DB6-BEE6-2EF731636894}"/>
              </a:ext>
            </a:extLst>
          </p:cNvPr>
          <p:cNvSpPr txBox="1"/>
          <p:nvPr/>
        </p:nvSpPr>
        <p:spPr>
          <a:xfrm>
            <a:off x="480849" y="934652"/>
            <a:ext cx="5683468" cy="193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GB" sz="1100" dirty="0">
                <a:latin typeface="Lato"/>
                <a:ea typeface="Lato"/>
                <a:cs typeface="Lato"/>
                <a:sym typeface="Lato"/>
              </a:rPr>
              <a:t>JP Faulkner was the highest wicket taker till season 9 with 53 wickets and 7.43 economy.</a:t>
            </a: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GB" sz="1100" dirty="0">
                <a:latin typeface="Lato"/>
                <a:ea typeface="Lato"/>
                <a:cs typeface="Lato"/>
                <a:sym typeface="Lato"/>
              </a:rPr>
              <a:t>Bhuvneshwar Kumar was the purple cap holder in 2016 with 23 wickets and 7.42 economy.</a:t>
            </a: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  <a:sym typeface="Lato"/>
              </a:rPr>
              <a:t>In top 5 bowlers, 3 overseas and 2 Indian player.</a:t>
            </a:r>
            <a:endParaRPr lang="en-US"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1143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C4AE8EF3-9894-4091-AA7B-68EB46D89A11}"/>
              </a:ext>
            </a:extLst>
          </p:cNvPr>
          <p:cNvSpPr txBox="1"/>
          <p:nvPr/>
        </p:nvSpPr>
        <p:spPr>
          <a:xfrm>
            <a:off x="558524" y="403650"/>
            <a:ext cx="6843385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KEY INSINGHTS : Bowling </a:t>
            </a:r>
            <a:r>
              <a:rPr lang="en-GB" sz="24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n-GB" sz="2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erformance analysis</a:t>
            </a:r>
            <a:endParaRPr sz="2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6E7A62-ADA3-4DE7-A276-29A6531F0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70" y="2677347"/>
            <a:ext cx="1940310" cy="210149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4665A6-A51C-4FB3-A7D8-2BE1C3508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903" y="2674221"/>
            <a:ext cx="1627157" cy="210149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843D3D-F471-4430-ACD0-C90485653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3518" y="2880375"/>
            <a:ext cx="1987368" cy="18748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8DAA6A0A-E553-4AC8-BC55-AACA9E22F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7667" y="426855"/>
            <a:ext cx="1507529" cy="1031455"/>
          </a:xfrm>
          <a:prstGeom prst="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22BC3698-1432-4356-80AB-F220C93D8CB9}"/>
              </a:ext>
            </a:extLst>
          </p:cNvPr>
          <p:cNvSpPr/>
          <p:nvPr/>
        </p:nvSpPr>
        <p:spPr>
          <a:xfrm>
            <a:off x="6298313" y="4311871"/>
            <a:ext cx="402021" cy="1813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6EB5EB9-968C-4134-9083-A9D894B5D0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6161" y="4059315"/>
            <a:ext cx="2073166" cy="6407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D5A74E-35CC-443F-9CBC-7549DE9C45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01306" y="1824337"/>
            <a:ext cx="2405669" cy="1917645"/>
          </a:xfrm>
          <a:prstGeom prst="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88191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9;p14">
            <a:extLst>
              <a:ext uri="{FF2B5EF4-FFF2-40B4-BE49-F238E27FC236}">
                <a16:creationId xmlns:a16="http://schemas.microsoft.com/office/drawing/2014/main" id="{383D846F-91A3-4494-BC35-CCDF8254B32E}"/>
              </a:ext>
            </a:extLst>
          </p:cNvPr>
          <p:cNvSpPr txBox="1"/>
          <p:nvPr/>
        </p:nvSpPr>
        <p:spPr>
          <a:xfrm>
            <a:off x="480849" y="961690"/>
            <a:ext cx="5683468" cy="193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GB" sz="1100" dirty="0">
                <a:latin typeface="Lato"/>
                <a:ea typeface="Lato"/>
                <a:cs typeface="Lato"/>
                <a:sym typeface="Lato"/>
              </a:rPr>
              <a:t>SR Watson was the top all-rounder with 23 wickets and 789 runs.</a:t>
            </a: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  <a:sym typeface="Lato"/>
              </a:rPr>
              <a:t>Indian top performer was Yuvraj Singh with 12 wickets and 650 runs.</a:t>
            </a: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</a:rPr>
              <a:t>All-rounders are pivotal to team balance.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endParaRPr lang="en-US" sz="1100" dirty="0"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</a:rPr>
              <a:t>We seek players who can consistently deliver in both departments and provide tactical flexibility, making them invaluable assets</a:t>
            </a:r>
            <a:r>
              <a:rPr lang="en-US" sz="1100" dirty="0">
                <a:latin typeface="Lato"/>
                <a:ea typeface="Lato"/>
                <a:cs typeface="Lato"/>
                <a:sym typeface="Lato"/>
              </a:rPr>
              <a:t>.</a:t>
            </a:r>
            <a:endParaRPr sz="1100" dirty="0">
              <a:latin typeface="Lato"/>
              <a:ea typeface="Lato"/>
              <a:cs typeface="Lato"/>
              <a:sym typeface="Lato"/>
            </a:endParaRPr>
          </a:p>
          <a:p>
            <a:pPr marL="1143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" name="Google Shape;60;p14">
            <a:extLst>
              <a:ext uri="{FF2B5EF4-FFF2-40B4-BE49-F238E27FC236}">
                <a16:creationId xmlns:a16="http://schemas.microsoft.com/office/drawing/2014/main" id="{4E3AAB80-2E73-4B08-811B-718C5F030052}"/>
              </a:ext>
            </a:extLst>
          </p:cNvPr>
          <p:cNvSpPr txBox="1"/>
          <p:nvPr/>
        </p:nvSpPr>
        <p:spPr>
          <a:xfrm>
            <a:off x="558524" y="403650"/>
            <a:ext cx="7142931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KEY INSINGHTS : All-rounder </a:t>
            </a:r>
            <a:r>
              <a:rPr lang="en-GB" sz="24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performance</a:t>
            </a:r>
            <a:r>
              <a:rPr lang="en-GB" sz="24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analysis</a:t>
            </a:r>
            <a:endParaRPr sz="2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5D60409-251B-4093-A64D-2B1A116FF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89" y="2781176"/>
            <a:ext cx="1614050" cy="20670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0DB4165-52BD-489E-999B-F22150792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212" y="2792350"/>
            <a:ext cx="2519954" cy="20558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16685E6-BDEF-4348-A0F2-D3E3542833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4756" y="3264564"/>
            <a:ext cx="2236175" cy="131141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Arrow: Right 18">
            <a:extLst>
              <a:ext uri="{FF2B5EF4-FFF2-40B4-BE49-F238E27FC236}">
                <a16:creationId xmlns:a16="http://schemas.microsoft.com/office/drawing/2014/main" id="{D528AABC-88E6-41AF-8034-4C594177916B}"/>
              </a:ext>
            </a:extLst>
          </p:cNvPr>
          <p:cNvSpPr/>
          <p:nvPr/>
        </p:nvSpPr>
        <p:spPr>
          <a:xfrm>
            <a:off x="6779172" y="3862552"/>
            <a:ext cx="228600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C94671C-DFC9-4E68-A269-EB6EA3CDE4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0776" y="3439872"/>
            <a:ext cx="1901535" cy="8910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5DDB77-E015-4772-BDC4-A399A801A2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3605" y="957878"/>
            <a:ext cx="2758511" cy="2157746"/>
          </a:xfrm>
          <a:prstGeom prst="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73256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9;p14">
            <a:extLst>
              <a:ext uri="{FF2B5EF4-FFF2-40B4-BE49-F238E27FC236}">
                <a16:creationId xmlns:a16="http://schemas.microsoft.com/office/drawing/2014/main" id="{383D846F-91A3-4494-BC35-CCDF8254B32E}"/>
              </a:ext>
            </a:extLst>
          </p:cNvPr>
          <p:cNvSpPr txBox="1"/>
          <p:nvPr/>
        </p:nvSpPr>
        <p:spPr>
          <a:xfrm>
            <a:off x="480849" y="1505606"/>
            <a:ext cx="5683468" cy="272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</a:rPr>
              <a:t>Prioritize Proven Match-Winners: Target top-order anchors like Kohli, Warner and Rahul.</a:t>
            </a:r>
            <a:endParaRPr sz="1100" dirty="0"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</a:rPr>
              <a:t>Invest in explosive middle-order players like AB de Villiers, Dhoni and Russell, who can change the course of a match in the final overs</a:t>
            </a:r>
            <a:r>
              <a:rPr lang="en-US" sz="1100" dirty="0">
                <a:latin typeface="Lato"/>
                <a:ea typeface="Lato"/>
                <a:cs typeface="Lato"/>
                <a:sym typeface="Lato"/>
              </a:rPr>
              <a:t>.</a:t>
            </a:r>
            <a:endParaRPr sz="11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</a:rPr>
              <a:t>All-rounders like Watson and Bravo offer dual value by contributing with both bat and ball.</a:t>
            </a:r>
            <a:endParaRPr lang="en-US" sz="1100" dirty="0"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</a:rPr>
              <a:t>Bhuvneshwar, </a:t>
            </a:r>
            <a:r>
              <a:rPr lang="en-US" sz="1100" dirty="0" err="1">
                <a:latin typeface="Lato"/>
                <a:ea typeface="Lato"/>
                <a:cs typeface="Lato"/>
              </a:rPr>
              <a:t>Mustafizur</a:t>
            </a:r>
            <a:r>
              <a:rPr lang="en-US" sz="1100" dirty="0">
                <a:latin typeface="Lato"/>
                <a:ea typeface="Lato"/>
                <a:cs typeface="Lato"/>
              </a:rPr>
              <a:t>, and Chahal are wicket-taking specialists — securing them will help control games and defend targets effectively.</a:t>
            </a: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❏"/>
            </a:pPr>
            <a:r>
              <a:rPr lang="en-US" sz="1100" dirty="0">
                <a:latin typeface="Lato"/>
                <a:ea typeface="Lato"/>
                <a:cs typeface="Lato"/>
              </a:rPr>
              <a:t>While these players are premium, strategize bidding to avoid overpaying by setting maximum bid thresholds based on performance-impact analysis.</a:t>
            </a:r>
            <a:endParaRPr sz="11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" name="Google Shape;60;p14">
            <a:extLst>
              <a:ext uri="{FF2B5EF4-FFF2-40B4-BE49-F238E27FC236}">
                <a16:creationId xmlns:a16="http://schemas.microsoft.com/office/drawing/2014/main" id="{4E3AAB80-2E73-4B08-811B-718C5F030052}"/>
              </a:ext>
            </a:extLst>
          </p:cNvPr>
          <p:cNvSpPr txBox="1"/>
          <p:nvPr/>
        </p:nvSpPr>
        <p:spPr>
          <a:xfrm>
            <a:off x="566406" y="734728"/>
            <a:ext cx="7142931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STRATEGY : Most valuable players</a:t>
            </a:r>
            <a:endParaRPr sz="2400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CCBFFE-018F-4DDE-B486-960760C4F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278" y="1622751"/>
            <a:ext cx="2606358" cy="2019088"/>
          </a:xfrm>
          <a:prstGeom prst="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05039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804B39BA-292C-4D15-AF03-22CC28920421}"/>
              </a:ext>
            </a:extLst>
          </p:cNvPr>
          <p:cNvSpPr txBox="1"/>
          <p:nvPr/>
        </p:nvSpPr>
        <p:spPr>
          <a:xfrm>
            <a:off x="311700" y="666475"/>
            <a:ext cx="6843385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dirty="0">
                <a:latin typeface="Lato"/>
                <a:ea typeface="Lato"/>
                <a:cs typeface="Lato"/>
                <a:sym typeface="Lato"/>
              </a:rPr>
              <a:t>CONCLUSION</a:t>
            </a:r>
            <a:endParaRPr sz="2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Google Shape;67;p15">
            <a:extLst>
              <a:ext uri="{FF2B5EF4-FFF2-40B4-BE49-F238E27FC236}">
                <a16:creationId xmlns:a16="http://schemas.microsoft.com/office/drawing/2014/main" id="{93B4A1E0-0C41-4403-8188-8FA95C79BC30}"/>
              </a:ext>
            </a:extLst>
          </p:cNvPr>
          <p:cNvSpPr txBox="1">
            <a:spLocks/>
          </p:cNvSpPr>
          <p:nvPr/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Prioritizing consistently, impact-driven players who align with both performance metrics and cost-efficiency. By targeting undervalued assets, strengthening bowling depth, and minimizing over-reliance on top-order stars, So RCB can build a balanced squad to pursue tournament success.</a:t>
            </a:r>
            <a:endParaRPr lang="en-US" dirty="0">
              <a:solidFill>
                <a:schemeClr val="dk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7755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1670</TotalTime>
  <Words>452</Words>
  <Application>Microsoft Office PowerPoint</Application>
  <PresentationFormat>On-screen Show (16:9)</PresentationFormat>
  <Paragraphs>42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Tw Cen MT</vt:lpstr>
      <vt:lpstr>Lato</vt:lpstr>
      <vt:lpstr>Circuit</vt:lpstr>
      <vt:lpstr>IPL Analysis RCB – IPL Strategy Abhinav Prem Topic – SQL Project</vt:lpstr>
      <vt:lpstr>Problem Statement </vt:lpstr>
      <vt:lpstr>Database schema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IPL Analysis</dc:title>
  <dc:creator>Abhinav Prem</dc:creator>
  <cp:lastModifiedBy>Abhinav Prem</cp:lastModifiedBy>
  <cp:revision>21</cp:revision>
  <dcterms:modified xsi:type="dcterms:W3CDTF">2025-07-09T08:45:39Z</dcterms:modified>
</cp:coreProperties>
</file>